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41"/>
  </p:notesMasterIdLst>
  <p:handoutMasterIdLst>
    <p:handoutMasterId r:id="rId42"/>
  </p:handoutMasterIdLst>
  <p:sldIdLst>
    <p:sldId id="256" r:id="rId10"/>
    <p:sldId id="257" r:id="rId11"/>
    <p:sldId id="259" r:id="rId12"/>
    <p:sldId id="261" r:id="rId13"/>
    <p:sldId id="269" r:id="rId14"/>
    <p:sldId id="262" r:id="rId15"/>
    <p:sldId id="263" r:id="rId16"/>
    <p:sldId id="264" r:id="rId17"/>
    <p:sldId id="271" r:id="rId18"/>
    <p:sldId id="272" r:id="rId19"/>
    <p:sldId id="265" r:id="rId20"/>
    <p:sldId id="266" r:id="rId21"/>
    <p:sldId id="277" r:id="rId22"/>
    <p:sldId id="298" r:id="rId23"/>
    <p:sldId id="280" r:id="rId24"/>
    <p:sldId id="276" r:id="rId25"/>
    <p:sldId id="299" r:id="rId26"/>
    <p:sldId id="275" r:id="rId27"/>
    <p:sldId id="284" r:id="rId28"/>
    <p:sldId id="296" r:id="rId29"/>
    <p:sldId id="288" r:id="rId30"/>
    <p:sldId id="297" r:id="rId31"/>
    <p:sldId id="291" r:id="rId32"/>
    <p:sldId id="292" r:id="rId33"/>
    <p:sldId id="293" r:id="rId34"/>
    <p:sldId id="294" r:id="rId35"/>
    <p:sldId id="295" r:id="rId36"/>
    <p:sldId id="300" r:id="rId37"/>
    <p:sldId id="301" r:id="rId38"/>
    <p:sldId id="268" r:id="rId39"/>
    <p:sldId id="258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224C77C-1718-02EE-F185-EEA11E13E9EA}" name="Moneka Ruhiil" initials="MR" userId="S::mruhil@stevens.edu::cbad67bb-cf5e-4107-b7a7-59e2e3cfd9e9" providerId="AD"/>
  <p188:author id="{7FFA5495-86D5-442E-FB9A-2B5B07E1E58B}" name="Rishab Agrawal" initials="RA" userId="S::ragrawa6@stevens.edu::f20a89e9-1162-45ff-b44c-5051517d4f0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2C3D"/>
    <a:srgbClr val="90152A"/>
    <a:srgbClr val="DF7023"/>
    <a:srgbClr val="0F787D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A81783-DE3B-BA7E-C58D-125FC4E4102E}" v="334" dt="2021-12-17T04:41:45.587"/>
    <p1510:client id="{228FC641-AE67-3F92-65C5-F7AEC874D84E}" v="48" dt="2021-12-17T17:25:28.549"/>
    <p1510:client id="{73AB3610-83A7-5314-7D6F-FAE45137DAA6}" v="720" dt="2021-12-17T07:43:46.739"/>
    <p1510:client id="{85935D9E-6EB3-B22A-6E60-33DFD78F6545}" v="536" dt="2021-12-17T15:45:54.182"/>
    <p1510:client id="{B3FA3ADD-B32A-75B6-1B6B-616D662DE6C4}" v="746" dt="2021-12-17T19:16:01.801"/>
    <p1510:client id="{B87B6B37-6D9F-D3B4-6E8A-4BE74A1ACA89}" v="1" dt="2021-12-17T17:51:22.412"/>
    <p1510:client id="{C1BF4B5F-3C1B-A726-F827-9ADB627A9C05}" v="168" dt="2021-12-17T21:22:26.922"/>
    <p1510:client id="{C274AD39-2A31-867F-27B5-2265CA012C18}" v="17" dt="2021-12-17T07:00:21.437"/>
    <p1510:client id="{D4FEB21B-5E8C-420A-91FF-68F7EAF152F3}" v="844" dt="2021-12-17T04:57:36.049"/>
    <p1510:client id="{DC110FFE-C6CE-9D78-BAB1-92412D7A944A}" v="1196" dt="2021-12-17T22:03:10.066"/>
    <p1510:client id="{E83599E7-CE62-491D-B0C8-3A094E38DB32}" v="1414" dt="2021-12-17T20:44:26.1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microsoft.com/office/2018/10/relationships/authors" Target="author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commentAuthors" Target="commentAuthors.xml"/><Relationship Id="rId48" Type="http://schemas.microsoft.com/office/2015/10/relationships/revisionInfo" Target="revisionInfo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theme" Target="theme/theme1.xml"/><Relationship Id="rId20" Type="http://schemas.openxmlformats.org/officeDocument/2006/relationships/slide" Target="slides/slide11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12/17/2021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y Center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Section Break Line 1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Section Break Line 2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Section Break Line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 Name Here</a:t>
            </a:r>
            <a:br>
              <a:rPr lang="en-US"/>
            </a:br>
            <a:r>
              <a:rPr lang="en-US"/>
              <a:t>Email Here</a:t>
            </a:r>
            <a:br>
              <a:rPr lang="en-US"/>
            </a:br>
            <a:r>
              <a:rPr lang="en-US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n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ocation 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3" r:id="rId2"/>
    <p:sldLayoutId id="2147483799" r:id="rId3"/>
    <p:sldLayoutId id="2147483771" r:id="rId4"/>
    <p:sldLayoutId id="2147483773" r:id="rId5"/>
    <p:sldLayoutId id="2147483763" r:id="rId6"/>
    <p:sldLayoutId id="2147483805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fontAlgn="base"/>
            <a:r>
              <a:rPr lang="en-US" i="0"/>
              <a:t>Instructor: Rong Liu </a:t>
            </a:r>
          </a:p>
          <a:p>
            <a:r>
              <a:rPr lang="en-US" i="0"/>
              <a:t>BIA660-A – Web Mining </a:t>
            </a:r>
          </a:p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9787" y="1591864"/>
            <a:ext cx="8908676" cy="1648865"/>
          </a:xfrm>
        </p:spPr>
        <p:txBody>
          <a:bodyPr lIns="91440" tIns="45720" rIns="91440" bIns="45720" anchor="t"/>
          <a:lstStyle/>
          <a:p>
            <a:r>
              <a:rPr lang="en-US"/>
              <a:t>Comparative analysis of news articles on climate change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Group 11</a:t>
            </a:r>
          </a:p>
          <a:p>
            <a:pPr fontAlgn="base"/>
            <a:r>
              <a:rPr lang="en-US"/>
              <a:t>Aditya Gaikwad  </a:t>
            </a:r>
          </a:p>
          <a:p>
            <a:pPr fontAlgn="base"/>
            <a:r>
              <a:rPr lang="en-US"/>
              <a:t>Hanish Pallapothu  </a:t>
            </a:r>
          </a:p>
          <a:p>
            <a:pPr fontAlgn="base"/>
            <a:r>
              <a:rPr lang="en-US"/>
              <a:t>Moneka Ruhiil </a:t>
            </a:r>
          </a:p>
          <a:p>
            <a:pPr fontAlgn="base"/>
            <a:r>
              <a:rPr lang="en-US"/>
              <a:t>Rishab Agrawal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5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B117A8-96B4-4694-8A2A-117EDF0828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BB4D8F-1619-404C-9C36-2EAE507A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Vectorization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B8E1D37-FC83-4B6F-A26F-B5444623C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04" y="1481186"/>
            <a:ext cx="6899032" cy="42930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8B9940-7557-4518-97BA-EF4FE78ABDF5}"/>
              </a:ext>
            </a:extLst>
          </p:cNvPr>
          <p:cNvSpPr txBox="1"/>
          <p:nvPr/>
        </p:nvSpPr>
        <p:spPr>
          <a:xfrm>
            <a:off x="297060" y="10090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For American Newspaper</a:t>
            </a:r>
          </a:p>
        </p:txBody>
      </p:sp>
    </p:spTree>
    <p:extLst>
      <p:ext uri="{BB962C8B-B14F-4D97-AF65-F5344CB8AC3E}">
        <p14:creationId xmlns:p14="http://schemas.microsoft.com/office/powerpoint/2010/main" val="184528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26C371-BFAC-F244-AA72-B47CCED5CEE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C0F91D-6429-444F-B7A8-B194C7C8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Vectorization</a:t>
            </a:r>
            <a:endParaRPr lang="en-US" b="0"/>
          </a:p>
          <a:p>
            <a:endParaRPr lang="en-US"/>
          </a:p>
        </p:txBody>
      </p:sp>
      <p:pic>
        <p:nvPicPr>
          <p:cNvPr id="13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B6EF79-5988-4BC5-B8B0-9F1F6C875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27" y="1134266"/>
            <a:ext cx="7735613" cy="477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25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3CB703-695C-B843-9ABD-FA972189BB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BDC27D-CC75-0A4A-8249-C6694878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Clustering</a:t>
            </a:r>
            <a:br>
              <a:rPr lang="en-US"/>
            </a:b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F6A71-4DF7-1048-B776-389A65DA9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13" y="1006103"/>
            <a:ext cx="8691562" cy="2187902"/>
          </a:xfrm>
        </p:spPr>
        <p:txBody>
          <a:bodyPr vert="horz" wrap="none" lIns="91440" tIns="45720" rIns="91440" bIns="45720" anchor="t" anchorCtr="0"/>
          <a:lstStyle/>
          <a:p>
            <a:pPr marL="342900" indent="-342900">
              <a:buChar char="•"/>
            </a:pPr>
            <a:r>
              <a:rPr lang="en-US"/>
              <a:t>No labels for the matched activities- Unsupervised learning</a:t>
            </a:r>
          </a:p>
          <a:p>
            <a:pPr marL="342900" indent="-342900">
              <a:buChar char="•"/>
            </a:pPr>
            <a:r>
              <a:rPr lang="en-US"/>
              <a:t>Used four clustering methods</a:t>
            </a:r>
          </a:p>
          <a:p>
            <a:pPr marL="1028700" lvl="1" indent="-285750">
              <a:buFont typeface="Wingdings"/>
              <a:buChar char="Ø"/>
            </a:pPr>
            <a:r>
              <a:rPr lang="en-US" sz="1600">
                <a:latin typeface="Arial"/>
                <a:ea typeface="+mn-lt"/>
              </a:rPr>
              <a:t>K means clustering – Centroid model</a:t>
            </a:r>
          </a:p>
          <a:p>
            <a:pPr marL="1028700" lvl="1">
              <a:buFont typeface="Wingdings"/>
              <a:buChar char="Ø"/>
            </a:pPr>
            <a:r>
              <a:rPr lang="en-US" sz="1600">
                <a:latin typeface="Arial"/>
                <a:ea typeface="+mn-lt"/>
              </a:rPr>
              <a:t>GMM(Gaussian mixture model)</a:t>
            </a:r>
          </a:p>
          <a:p>
            <a:pPr marL="1028700" lvl="1">
              <a:buFont typeface="Wingdings"/>
              <a:buChar char="Ø"/>
            </a:pPr>
            <a:r>
              <a:rPr lang="en-US" sz="1600">
                <a:latin typeface="Arial"/>
                <a:ea typeface="+mn-lt"/>
              </a:rPr>
              <a:t>Agglomerative clustering – Connectivity model\</a:t>
            </a:r>
          </a:p>
          <a:p>
            <a:pPr marL="1028700" lvl="1">
              <a:buFont typeface="Wingdings,Sans-Serif"/>
              <a:buChar char="Ø"/>
            </a:pPr>
            <a:r>
              <a:rPr lang="en-US" sz="1600">
                <a:latin typeface="Arial"/>
                <a:ea typeface="+mn-lt"/>
                <a:cs typeface="Arial"/>
              </a:rPr>
              <a:t>DBSCAN (Density-Based Spatial Clustering of Applications with Noise</a:t>
            </a:r>
            <a:endParaRPr lang="en-US" sz="1600">
              <a:ea typeface="+mn-lt"/>
            </a:endParaRPr>
          </a:p>
          <a:p>
            <a:pPr indent="0">
              <a:buNone/>
            </a:pPr>
            <a:endParaRPr lang="en-US">
              <a:latin typeface="Arial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C1EE1F76-55E2-4305-88D8-835BD31A7CA4}"/>
              </a:ext>
            </a:extLst>
          </p:cNvPr>
          <p:cNvSpPr txBox="1">
            <a:spLocks/>
          </p:cNvSpPr>
          <p:nvPr/>
        </p:nvSpPr>
        <p:spPr>
          <a:xfrm>
            <a:off x="274137" y="3195141"/>
            <a:ext cx="7303340" cy="5358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/>
              <a:t>K-Means clustering</a:t>
            </a:r>
            <a:endParaRPr lang="en-US"/>
          </a:p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8362097-F9D6-4781-BAC5-703C8B9286E5}"/>
              </a:ext>
            </a:extLst>
          </p:cNvPr>
          <p:cNvSpPr txBox="1">
            <a:spLocks/>
          </p:cNvSpPr>
          <p:nvPr/>
        </p:nvSpPr>
        <p:spPr>
          <a:xfrm>
            <a:off x="181895" y="3728248"/>
            <a:ext cx="8783527" cy="2050301"/>
          </a:xfrm>
          <a:prstGeom prst="rect">
            <a:avLst/>
          </a:prstGeom>
        </p:spPr>
        <p:txBody>
          <a:bodyPr vert="horz" wrap="none" lIns="91440" tIns="45720" rIns="91440" bIns="45720" anchor="t" anchorCtr="0"/>
          <a:lstStyle>
            <a:lvl1pPr marL="0" indent="0" algn="l" defTabSz="457200" rtl="0" eaLnBrk="1" latinLnBrk="0" hangingPunct="1">
              <a:spcBef>
                <a:spcPts val="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/>
              <a:t>It is a partitioning algorithm - partitions dataset into as number of clusters to </a:t>
            </a:r>
          </a:p>
          <a:p>
            <a:r>
              <a:rPr lang="en-US"/>
              <a:t>     Minimize intra-partition distances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Starts with a first group of randomly selected centroids, which are used as the</a:t>
            </a:r>
          </a:p>
          <a:p>
            <a:r>
              <a:rPr lang="en-US"/>
              <a:t>     beginning points for every cluster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Performs iterative (repetitive) calculations to optimize the positions of the centroids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325E7-F8A8-4701-AB86-4FD9BD3883C4}"/>
              </a:ext>
            </a:extLst>
          </p:cNvPr>
          <p:cNvSpPr txBox="1"/>
          <p:nvPr/>
        </p:nvSpPr>
        <p:spPr>
          <a:xfrm>
            <a:off x="277125" y="5889959"/>
            <a:ext cx="55941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Helvetica"/>
              </a:rPr>
              <a:t>Library – </a:t>
            </a:r>
            <a:r>
              <a:rPr lang="en-US" b="1" err="1">
                <a:latin typeface="Arial"/>
                <a:cs typeface="Helvetica"/>
              </a:rPr>
              <a:t>sklearn.cluster</a:t>
            </a:r>
            <a:r>
              <a:rPr lang="en-US" b="1">
                <a:latin typeface="Arial"/>
                <a:cs typeface="Helvetica"/>
              </a:rPr>
              <a:t> import </a:t>
            </a:r>
            <a:r>
              <a:rPr lang="en-US" b="1" err="1">
                <a:latin typeface="Arial"/>
                <a:cs typeface="Helvetica"/>
              </a:rPr>
              <a:t>Kmeans</a:t>
            </a:r>
            <a:endParaRPr lang="en-US" b="1">
              <a:latin typeface="Arial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86092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403396-339F-409E-9C21-8E048A5412D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3C0444-B13F-4BE4-9CB1-46D2A8F1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K Means Comparative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ECF67-81F9-4504-94FC-707E41B74E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4375" y="900827"/>
            <a:ext cx="8691562" cy="408060"/>
          </a:xfrm>
        </p:spPr>
        <p:txBody>
          <a:bodyPr vert="horz" wrap="none" lIns="91440" tIns="45720" rIns="91440" bIns="45720" anchor="t" anchorCtr="0"/>
          <a:lstStyle/>
          <a:p>
            <a:r>
              <a:rPr lang="en-US"/>
              <a:t>With Bag of words </a:t>
            </a:r>
            <a:r>
              <a:rPr lang="en-US" err="1"/>
              <a:t>technique,TF</a:t>
            </a:r>
            <a:r>
              <a:rPr lang="en-US"/>
              <a:t>-IDF and Word2Vec </a:t>
            </a:r>
          </a:p>
        </p:txBody>
      </p:sp>
      <p:pic>
        <p:nvPicPr>
          <p:cNvPr id="3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DF0816B-68BF-4B8C-AF8E-8BB85F112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1" t="-832" r="28386" b="57189"/>
          <a:stretch/>
        </p:blipFill>
        <p:spPr>
          <a:xfrm>
            <a:off x="231055" y="3280237"/>
            <a:ext cx="2963318" cy="2047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9F5A7-8C82-45E6-88EE-4EB85B9D3610}"/>
              </a:ext>
            </a:extLst>
          </p:cNvPr>
          <p:cNvSpPr txBox="1"/>
          <p:nvPr/>
        </p:nvSpPr>
        <p:spPr>
          <a:xfrm>
            <a:off x="228050" y="5289647"/>
            <a:ext cx="865207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400">
                <a:latin typeface="Arial"/>
                <a:ea typeface="Times New Roman"/>
                <a:cs typeface="Times New Roman"/>
              </a:rPr>
              <a:t>We get value of k as 8 for both American news and Indian news according to this for bag of words vectorizer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Arial"/>
                <a:ea typeface="+mn-lt"/>
                <a:cs typeface="+mn-lt"/>
              </a:rPr>
              <a:t>The same way we get clusters as 9 and 6 for Indian news and American news in case of TF-IDF vectorizer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Arial"/>
                <a:ea typeface="+mn-lt"/>
                <a:cs typeface="+mn-lt"/>
              </a:rPr>
              <a:t>We get clusters as 4 and 4 for Indian news and American news in case of Word2Vec.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03DC39EB-254F-4F3B-B178-77CE92496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99" y="1303918"/>
            <a:ext cx="2958103" cy="2015464"/>
          </a:xfrm>
          <a:prstGeom prst="rect">
            <a:avLst/>
          </a:prstGeom>
        </p:spPr>
      </p:pic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6593A4F-787F-46BB-8D3C-010AECE37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021" y="3214362"/>
            <a:ext cx="2989819" cy="1940514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48F15FA-0D46-43AA-A03B-7C2CDC2A6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170" y="1282679"/>
            <a:ext cx="2883891" cy="1938735"/>
          </a:xfrm>
          <a:prstGeom prst="rect">
            <a:avLst/>
          </a:prstGeom>
        </p:spPr>
      </p:pic>
      <p:pic>
        <p:nvPicPr>
          <p:cNvPr id="14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1CDA2AB-7FDD-42FC-B569-E52D22140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7749" y="1105795"/>
            <a:ext cx="3124769" cy="2142214"/>
          </a:xfrm>
          <a:prstGeom prst="rect">
            <a:avLst/>
          </a:prstGeom>
        </p:spPr>
      </p:pic>
      <p:pic>
        <p:nvPicPr>
          <p:cNvPr id="16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033F7D23-CCE3-4D6E-BA5A-96AA5BAFA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199" y="3139147"/>
            <a:ext cx="3125262" cy="21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59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90895A-CEC5-4E5A-8FB0-0C037C0347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D3FDE5-387D-46CF-8BC4-4AF2BFC2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K Means Comparative Analysis cont...</a:t>
            </a:r>
            <a:endParaRPr lang="en-US" b="0"/>
          </a:p>
          <a:p>
            <a:endParaRPr lang="en-US"/>
          </a:p>
          <a:p>
            <a:endParaRPr lang="en-US"/>
          </a:p>
          <a:p>
            <a:endParaRPr lang="en-US" b="0"/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87DB56-40FE-4859-B33D-3C29A75E4E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wrap="none" lIns="91440" tIns="45720" rIns="91440" bIns="45720" anchor="t" anchorCtr="0"/>
          <a:lstStyle/>
          <a:p>
            <a:r>
              <a:rPr lang="en-US"/>
              <a:t>Indian News                                                                        American News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5272E48-0B6D-48B1-B49A-5F76E0B0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96" y="1564970"/>
            <a:ext cx="2743200" cy="2261569"/>
          </a:xfrm>
          <a:prstGeom prst="rect">
            <a:avLst/>
          </a:prstGeom>
        </p:spPr>
      </p:pic>
      <p:pic>
        <p:nvPicPr>
          <p:cNvPr id="9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117919F-1CD7-43D0-AD4F-74394DB44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59" y="1950843"/>
            <a:ext cx="2743200" cy="1863634"/>
          </a:xfrm>
          <a:prstGeom prst="rect">
            <a:avLst/>
          </a:prstGeom>
        </p:spPr>
      </p:pic>
      <p:pic>
        <p:nvPicPr>
          <p:cNvPr id="11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E58E8DC-A512-4212-A4B8-176F715FA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7" y="3910607"/>
            <a:ext cx="3282350" cy="1758837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887D0F0-C22D-4389-B3D6-058B44BC4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471" y="3909247"/>
            <a:ext cx="2426899" cy="1009681"/>
          </a:xfrm>
          <a:prstGeom prst="rect">
            <a:avLst/>
          </a:prstGeom>
        </p:spPr>
      </p:pic>
      <p:pic>
        <p:nvPicPr>
          <p:cNvPr id="13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F5E957-4A52-4C7C-B0B0-AEFC6A2DF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741" y="5148764"/>
            <a:ext cx="1909314" cy="1049327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41691714-DDBA-48DF-B253-E6C27EAFA3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8684" y="1410171"/>
            <a:ext cx="2319068" cy="2191682"/>
          </a:xfrm>
          <a:prstGeom prst="rect">
            <a:avLst/>
          </a:prstGeom>
        </p:spPr>
      </p:pic>
      <p:pic>
        <p:nvPicPr>
          <p:cNvPr id="1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DFD47A-160A-4CA2-8211-DFD615B11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1086" y="3817774"/>
            <a:ext cx="2743200" cy="215392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1943056E-9B5E-4E5B-8744-20A201BB3A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3343" y="1412686"/>
            <a:ext cx="1787107" cy="209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2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90895A-CEC5-4E5A-8FB0-0C037C0347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D3FDE5-387D-46CF-8BC4-4AF2BFC2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K Means Comparative Analysis cont...</a:t>
            </a:r>
            <a:endParaRPr lang="en-US" b="0"/>
          </a:p>
          <a:p>
            <a:endParaRPr lang="en-US"/>
          </a:p>
          <a:p>
            <a:endParaRPr lang="en-US"/>
          </a:p>
          <a:p>
            <a:endParaRPr lang="en-US" b="0"/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87DB56-40FE-4859-B33D-3C29A75E4E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wrap="none" lIns="91440" tIns="45720" rIns="91440" bIns="45720" anchor="t" anchorCtr="0"/>
          <a:lstStyle/>
          <a:p>
            <a:r>
              <a:rPr lang="en-US"/>
              <a:t>American News                                                                        Indian News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35E58A1C-516E-40C9-A70C-66CAE8992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9" b="49846"/>
          <a:stretch/>
        </p:blipFill>
        <p:spPr>
          <a:xfrm>
            <a:off x="254526" y="1372541"/>
            <a:ext cx="4060872" cy="2394887"/>
          </a:xfrm>
          <a:prstGeom prst="rect">
            <a:avLst/>
          </a:prstGeom>
        </p:spPr>
      </p:pic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F2AC3F5C-20A4-4008-A92A-2B26F1E5A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70" y="3832613"/>
            <a:ext cx="4075279" cy="2406540"/>
          </a:xfrm>
          <a:prstGeom prst="rect">
            <a:avLst/>
          </a:prstGeom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97984250-3BB8-4BF9-B90E-A103BA9E8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031" y="1372852"/>
            <a:ext cx="4041749" cy="2507358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7B2E90CB-2A3D-4866-9E46-217A1B6C4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413" y="3777413"/>
            <a:ext cx="4147735" cy="25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1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01F8DB-87CB-4A5B-8D67-AA8EEAB68B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dirty="0" smtClean="0"/>
              <a:pPr/>
              <a:t>16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037D2-7A2D-436F-8649-42D7FAE45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530773"/>
            <a:ext cx="8683817" cy="871362"/>
          </a:xfrm>
        </p:spPr>
        <p:txBody>
          <a:bodyPr vert="horz" lIns="91440" tIns="45720" rIns="91440" bIns="45720" anchor="t"/>
          <a:lstStyle/>
          <a:p>
            <a:r>
              <a:rPr lang="en-US"/>
              <a:t>We used Bag of words, TF-IDF and Word Vector methods with GMM models.</a:t>
            </a:r>
          </a:p>
          <a:p>
            <a:r>
              <a:rPr lang="en-US"/>
              <a:t>We performed comparative analysis between Indian and American Newspaper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CBFAF7-5BBD-444F-8C6E-609B30C7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GMM Comparative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C742C-AB6E-4C9A-ACE9-F653671085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wrap="none" lIns="91440" tIns="45720" rIns="91440" bIns="45720" anchor="t" anchorCtr="0"/>
          <a:lstStyle/>
          <a:p>
            <a:r>
              <a:rPr lang="en-US"/>
              <a:t>To estimate the parameters of a Gaussian mixture distribution.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6AF731-F763-46F5-8CFC-DEC4FD78CE9B}"/>
              </a:ext>
            </a:extLst>
          </p:cNvPr>
          <p:cNvSpPr txBox="1"/>
          <p:nvPr/>
        </p:nvSpPr>
        <p:spPr>
          <a:xfrm>
            <a:off x="224505" y="3213446"/>
            <a:ext cx="8525120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Results: </a:t>
            </a:r>
            <a:endParaRPr lang="en-US" sz="1600">
              <a:latin typeface="Arial"/>
              <a:cs typeface="Calibri"/>
            </a:endParaRPr>
          </a:p>
          <a:p>
            <a:endParaRPr lang="en-US" sz="1600">
              <a:latin typeface="Arial"/>
              <a:cs typeface="Times New Roman"/>
            </a:endParaRPr>
          </a:p>
          <a:p>
            <a:r>
              <a:rPr lang="en-US" sz="1600">
                <a:latin typeface="Arial"/>
                <a:cs typeface="Times New Roman"/>
              </a:rPr>
              <a:t>1. We found the best BIC having 9 number of clusters for Indian news </a:t>
            </a:r>
            <a:r>
              <a:rPr lang="en-US" sz="1600" err="1">
                <a:latin typeface="Arial"/>
                <a:cs typeface="Times New Roman"/>
              </a:rPr>
              <a:t>news</a:t>
            </a:r>
            <a:r>
              <a:rPr lang="en-US" sz="1600">
                <a:latin typeface="Arial"/>
                <a:cs typeface="Times New Roman"/>
              </a:rPr>
              <a:t> and 7 for American news in case of Bag of Words.</a:t>
            </a:r>
            <a:endParaRPr lang="en-US" sz="1600">
              <a:latin typeface="Arial"/>
              <a:ea typeface="+mn-lt"/>
              <a:cs typeface="+mn-lt"/>
            </a:endParaRPr>
          </a:p>
          <a:p>
            <a:endParaRPr lang="en-US" sz="1600">
              <a:latin typeface="Arial"/>
              <a:ea typeface="+mn-lt"/>
              <a:cs typeface="+mn-lt"/>
            </a:endParaRPr>
          </a:p>
          <a:p>
            <a:r>
              <a:rPr lang="en-US" sz="1600">
                <a:latin typeface="Arial"/>
                <a:ea typeface="+mn-lt"/>
                <a:cs typeface="+mn-lt"/>
              </a:rPr>
              <a:t>2. We found the best BIC having 9 number of clusters for Indian news  and 9 for American news in case of TF-IDF vectorizer .</a:t>
            </a:r>
          </a:p>
          <a:p>
            <a:endParaRPr lang="en-US" sz="1600">
              <a:latin typeface="Arial"/>
              <a:cs typeface="Calibri"/>
            </a:endParaRPr>
          </a:p>
          <a:p>
            <a:r>
              <a:rPr lang="en-US" sz="1600">
                <a:latin typeface="Arial"/>
                <a:cs typeface="Calibri"/>
              </a:rPr>
              <a:t>3. </a:t>
            </a:r>
            <a:r>
              <a:rPr lang="en-US" sz="1600">
                <a:ea typeface="+mn-lt"/>
                <a:cs typeface="+mn-lt"/>
              </a:rPr>
              <a:t>We found the best BIC having 9 number of clusters for Indian news  and 4 for American news in case of Word2Vec vectorizer .</a:t>
            </a:r>
          </a:p>
          <a:p>
            <a:endParaRPr lang="en-US">
              <a:latin typeface="Arial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2DF0C-DCA6-4DFB-9659-42DF4A27F99E}"/>
              </a:ext>
            </a:extLst>
          </p:cNvPr>
          <p:cNvSpPr txBox="1"/>
          <p:nvPr/>
        </p:nvSpPr>
        <p:spPr>
          <a:xfrm>
            <a:off x="224659" y="2602624"/>
            <a:ext cx="81231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</a:rPr>
              <a:t>Library – </a:t>
            </a:r>
            <a:r>
              <a:rPr lang="en-US" b="1" err="1">
                <a:latin typeface="Arial"/>
              </a:rPr>
              <a:t>sklearn.misture</a:t>
            </a:r>
            <a:r>
              <a:rPr lang="en-US" b="1">
                <a:latin typeface="Arial"/>
              </a:rPr>
              <a:t> </a:t>
            </a:r>
            <a:r>
              <a:rPr lang="en-US" b="1">
                <a:latin typeface="Arial"/>
                <a:ea typeface="+mn-lt"/>
                <a:cs typeface="+mn-lt"/>
              </a:rPr>
              <a:t>import </a:t>
            </a:r>
            <a:r>
              <a:rPr lang="en-US" b="1" err="1">
                <a:latin typeface="Arial"/>
                <a:ea typeface="+mn-lt"/>
                <a:cs typeface="+mn-lt"/>
              </a:rPr>
              <a:t>GaussianMixture</a:t>
            </a:r>
            <a:endParaRPr lang="en-US" b="1" err="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6339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90895A-CEC5-4E5A-8FB0-0C037C0347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D3FDE5-387D-46CF-8BC4-4AF2BFC2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GMM Comparative Analysis cont...</a:t>
            </a:r>
            <a:endParaRPr lang="en-US" b="0"/>
          </a:p>
          <a:p>
            <a:endParaRPr lang="en-US"/>
          </a:p>
          <a:p>
            <a:endParaRPr lang="en-US"/>
          </a:p>
          <a:p>
            <a:endParaRPr lang="en-US" b="0"/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87DB56-40FE-4859-B33D-3C29A75E4E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wrap="none" lIns="91440" tIns="45720" rIns="91440" bIns="45720" anchor="t" anchorCtr="0"/>
          <a:lstStyle/>
          <a:p>
            <a:r>
              <a:rPr lang="en-US"/>
              <a:t>Indian News                                                                        American News</a:t>
            </a:r>
          </a:p>
        </p:txBody>
      </p:sp>
      <p:pic>
        <p:nvPicPr>
          <p:cNvPr id="3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DC8E8CB-11D6-4B54-AA5D-EB49CA86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7" y="1600396"/>
            <a:ext cx="2743200" cy="2176339"/>
          </a:xfrm>
          <a:prstGeom prst="rect">
            <a:avLst/>
          </a:prstGeom>
        </p:spPr>
      </p:pic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2B19A6A-BB0A-4605-A400-73DB3FB9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30" y="2076864"/>
            <a:ext cx="2743200" cy="1701800"/>
          </a:xfrm>
          <a:prstGeom prst="rect">
            <a:avLst/>
          </a:prstGeom>
        </p:spPr>
      </p:pic>
      <p:pic>
        <p:nvPicPr>
          <p:cNvPr id="7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2833CDF-565E-4E9E-BEEF-6A877E79F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268" y="1535977"/>
            <a:ext cx="2743200" cy="2635857"/>
          </a:xfrm>
          <a:prstGeom prst="rect">
            <a:avLst/>
          </a:prstGeom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31774B06-E441-4997-A8DE-86442EA87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305" y="2173261"/>
            <a:ext cx="2743200" cy="2367705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1B282C71-F2DB-40E8-8038-18CDDC2EF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2833" y="4600467"/>
            <a:ext cx="1794295" cy="848840"/>
          </a:xfrm>
          <a:prstGeom prst="rect">
            <a:avLst/>
          </a:prstGeom>
        </p:spPr>
      </p:pic>
      <p:pic>
        <p:nvPicPr>
          <p:cNvPr id="18" name="Picture 18" descr="Table&#10;&#10;Description automatically generated">
            <a:extLst>
              <a:ext uri="{FF2B5EF4-FFF2-40B4-BE49-F238E27FC236}">
                <a16:creationId xmlns:a16="http://schemas.microsoft.com/office/drawing/2014/main" id="{90C9437F-F975-46E7-A6BC-8727AC1087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9080" y="4602870"/>
            <a:ext cx="1902125" cy="1850446"/>
          </a:xfrm>
          <a:prstGeom prst="rect">
            <a:avLst/>
          </a:prstGeom>
        </p:spPr>
      </p:pic>
      <p:pic>
        <p:nvPicPr>
          <p:cNvPr id="19" name="Picture 19" descr="Table&#10;&#10;Description automatically generated">
            <a:extLst>
              <a:ext uri="{FF2B5EF4-FFF2-40B4-BE49-F238E27FC236}">
                <a16:creationId xmlns:a16="http://schemas.microsoft.com/office/drawing/2014/main" id="{1417BA7C-C1FD-40C7-B8F9-9641BB5C45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417" y="4130127"/>
            <a:ext cx="2534729" cy="2075210"/>
          </a:xfrm>
          <a:prstGeom prst="rect">
            <a:avLst/>
          </a:prstGeom>
        </p:spPr>
      </p:pic>
      <p:pic>
        <p:nvPicPr>
          <p:cNvPr id="20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96E630-6F08-4757-8288-BC1C8C64D3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1419" y="4387340"/>
            <a:ext cx="2743200" cy="190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5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AF8C79-97CA-4628-AA26-BC62E78C902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43829A-65CD-43A5-B228-FAD7EBC40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b="0"/>
              <a:t>Agglomerative  Clustering</a:t>
            </a:r>
            <a:endParaRPr lang="en-US"/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E7075-529E-48EA-9A6B-5DDB1DB91E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13" y="1006103"/>
            <a:ext cx="8691562" cy="1183198"/>
          </a:xfrm>
        </p:spPr>
        <p:txBody>
          <a:bodyPr vert="horz" wrap="none" lIns="91440" tIns="45720" rIns="91440" bIns="45720" anchor="t" anchorCtr="0"/>
          <a:lstStyle/>
          <a:p>
            <a:pPr marL="285750" indent="-285750">
              <a:buChar char="•"/>
            </a:pPr>
            <a:r>
              <a:rPr lang="en-US"/>
              <a:t>Each data point is considered as a individual cluster in this method. 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At each iteration, the similar clusters merge with other clusters until K</a:t>
            </a:r>
          </a:p>
          <a:p>
            <a:r>
              <a:rPr lang="en-US"/>
              <a:t>     clusters are formed.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1C0F1-58C8-450C-8B1D-F885FCA676B0}"/>
              </a:ext>
            </a:extLst>
          </p:cNvPr>
          <p:cNvSpPr txBox="1"/>
          <p:nvPr/>
        </p:nvSpPr>
        <p:spPr>
          <a:xfrm>
            <a:off x="224659" y="2425262"/>
            <a:ext cx="8077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Library - from </a:t>
            </a:r>
            <a:r>
              <a:rPr lang="en-US" b="1" err="1">
                <a:latin typeface="Arial"/>
                <a:cs typeface="Arial"/>
              </a:rPr>
              <a:t>sklearn.cluster</a:t>
            </a:r>
            <a:r>
              <a:rPr lang="en-US" b="1">
                <a:latin typeface="Arial"/>
                <a:cs typeface="Arial"/>
              </a:rPr>
              <a:t> import </a:t>
            </a:r>
            <a:r>
              <a:rPr lang="en-US" b="1" err="1">
                <a:latin typeface="Arial"/>
                <a:cs typeface="Arial"/>
              </a:rPr>
              <a:t>AgglomerativeClustering</a:t>
            </a:r>
            <a:endParaRPr lang="en-US" b="1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FF3B4D-09C8-464C-94EA-36F86B8F9FC3}"/>
              </a:ext>
            </a:extLst>
          </p:cNvPr>
          <p:cNvSpPr txBox="1"/>
          <p:nvPr/>
        </p:nvSpPr>
        <p:spPr>
          <a:xfrm>
            <a:off x="282742" y="3425992"/>
            <a:ext cx="836044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For Agglomerative clustering we have created an elbow graph using cluster value 2 to 30 using a </a:t>
            </a:r>
            <a:r>
              <a:rPr lang="en-US">
                <a:latin typeface="Arial"/>
                <a:ea typeface="+mn-lt"/>
                <a:cs typeface="+mn-lt"/>
              </a:rPr>
              <a:t>visualizer yellowbrick  package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>
              <a:latin typeface="Arial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ea typeface="+mn-lt"/>
                <a:cs typeface="+mn-lt"/>
              </a:rPr>
              <a:t>Using agglomerative clustering we found 10 number of clusters for Indian news  and 9 for American news in case of Word2Vec vectorizer. The above images are for Indian news  and American news for some cluster images as well as elbow method graph.</a:t>
            </a:r>
          </a:p>
        </p:txBody>
      </p:sp>
    </p:spTree>
    <p:extLst>
      <p:ext uri="{BB962C8B-B14F-4D97-AF65-F5344CB8AC3E}">
        <p14:creationId xmlns:p14="http://schemas.microsoft.com/office/powerpoint/2010/main" val="2400219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1AABE2-72C2-4B59-B4EB-CE29A84C35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8C3DE1-2B64-4A91-856A-4AE876A5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Agglomerative Clustering 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0F2D5E-869C-41F8-B917-341C01B90B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13" y="1006103"/>
            <a:ext cx="3202155" cy="377982"/>
          </a:xfrm>
        </p:spPr>
        <p:txBody>
          <a:bodyPr vert="horz" wrap="none" lIns="91440" tIns="45720" rIns="91440" bIns="45720" anchor="t" anchorCtr="0"/>
          <a:lstStyle/>
          <a:p>
            <a:r>
              <a:rPr lang="en-US"/>
              <a:t>With Bag of Words Technique</a:t>
            </a:r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E7C7653-8BFB-4F86-8B18-C6449A316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64" y="1713893"/>
            <a:ext cx="2726257" cy="1825621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00A3478-2001-4D7E-BA5C-4045A76C1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52" y="3658027"/>
            <a:ext cx="2744361" cy="1648794"/>
          </a:xfrm>
          <a:prstGeom prst="rect">
            <a:avLst/>
          </a:prstGeom>
        </p:spPr>
      </p:pic>
      <p:pic>
        <p:nvPicPr>
          <p:cNvPr id="3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37A3498-6419-40F5-9AB2-2EA251A86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352" y="1804276"/>
            <a:ext cx="2735733" cy="1833501"/>
          </a:xfrm>
          <a:prstGeom prst="rect">
            <a:avLst/>
          </a:prstGeom>
        </p:spPr>
      </p:pic>
      <p:pic>
        <p:nvPicPr>
          <p:cNvPr id="6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4C0F960-DC79-45DE-A1F8-9F1C3B6B9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293" y="3653030"/>
            <a:ext cx="2968598" cy="17750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A8DCC2-FD1F-4C4B-A2C2-442218E20F0E}"/>
              </a:ext>
            </a:extLst>
          </p:cNvPr>
          <p:cNvSpPr txBox="1"/>
          <p:nvPr/>
        </p:nvSpPr>
        <p:spPr>
          <a:xfrm>
            <a:off x="3433512" y="10121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</a:rPr>
              <a:t>With TF-IDF Technique</a:t>
            </a:r>
            <a:endParaRPr lang="en-US"/>
          </a:p>
        </p:txBody>
      </p:sp>
      <p:pic>
        <p:nvPicPr>
          <p:cNvPr id="13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C045863-E281-4E07-80B8-D1015408C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1006" y="1712479"/>
            <a:ext cx="2856543" cy="1954840"/>
          </a:xfrm>
          <a:prstGeom prst="rect">
            <a:avLst/>
          </a:prstGeom>
        </p:spPr>
      </p:pic>
      <p:pic>
        <p:nvPicPr>
          <p:cNvPr id="15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19CAE5D-9C74-424D-B0AB-E13AF86BA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683" y="3773323"/>
            <a:ext cx="2859607" cy="1964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3BCB3-FD28-45AE-8187-A7B6DB00EBD0}"/>
              </a:ext>
            </a:extLst>
          </p:cNvPr>
          <p:cNvSpPr txBox="1"/>
          <p:nvPr/>
        </p:nvSpPr>
        <p:spPr>
          <a:xfrm>
            <a:off x="6343650" y="10647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</a:rPr>
              <a:t>With WordVectors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0D397-AFD2-4AEB-877C-4445DC9F605B}"/>
              </a:ext>
            </a:extLst>
          </p:cNvPr>
          <p:cNvSpPr txBox="1"/>
          <p:nvPr/>
        </p:nvSpPr>
        <p:spPr>
          <a:xfrm>
            <a:off x="200028" y="5313446"/>
            <a:ext cx="868379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latin typeface="Arial"/>
                <a:cs typeface="Segoe UI"/>
              </a:rPr>
              <a:t>In Agglomerative clustering with different vectorizers for the Indian news we get 10 , 9 and 9 clusters for bag of words, TF-IDF and WordVectors respectively.​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Arial"/>
                <a:cs typeface="Segoe UI"/>
              </a:rPr>
              <a:t>For American news the same case of Agglomerative clustering with different vectorizers is giving results as 10 , 10 and 9 for bag of words, TF-IDF and WordVectors respectively.</a:t>
            </a:r>
          </a:p>
        </p:txBody>
      </p:sp>
    </p:spTree>
    <p:extLst>
      <p:ext uri="{BB962C8B-B14F-4D97-AF65-F5344CB8AC3E}">
        <p14:creationId xmlns:p14="http://schemas.microsoft.com/office/powerpoint/2010/main" val="118121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2075379"/>
            <a:ext cx="8691562" cy="4018513"/>
          </a:xfrm>
        </p:spPr>
        <p:txBody>
          <a:bodyPr vert="horz" lIns="91440" tIns="45720" rIns="91440" bIns="45720" anchor="t"/>
          <a:lstStyle/>
          <a:p>
            <a:r>
              <a:rPr lang="en-US"/>
              <a:t>To create clusters for climate news articles from various countries.</a:t>
            </a:r>
          </a:p>
          <a:p>
            <a:r>
              <a:rPr lang="en-US"/>
              <a:t>Analyze the articles in each cluster of news from two different countries.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br>
              <a:rPr lang="en-US"/>
            </a:b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7013" y="1006103"/>
            <a:ext cx="8691562" cy="915164"/>
          </a:xfrm>
        </p:spPr>
        <p:txBody>
          <a:bodyPr vert="horz" wrap="none" lIns="91440" tIns="45720" rIns="91440" bIns="45720" anchor="t" anchorCtr="0"/>
          <a:lstStyle/>
          <a:p>
            <a:r>
              <a:rPr lang="en-US"/>
              <a:t>Goal of the project: To create clusters in order to compare news articles related to </a:t>
            </a:r>
            <a:br>
              <a:rPr lang="en-US"/>
            </a:br>
            <a:r>
              <a:rPr lang="en-US"/>
              <a:t>climate change from various countries.</a:t>
            </a:r>
          </a:p>
        </p:txBody>
      </p:sp>
      <p:pic>
        <p:nvPicPr>
          <p:cNvPr id="6" name="Picture 6" descr="A picture containing text, ice, nature&#10;&#10;Description automatically generated">
            <a:extLst>
              <a:ext uri="{FF2B5EF4-FFF2-40B4-BE49-F238E27FC236}">
                <a16:creationId xmlns:a16="http://schemas.microsoft.com/office/drawing/2014/main" id="{583FA759-4207-4137-B54B-028A26D1B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372" y="2864508"/>
            <a:ext cx="5789416" cy="32222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2F3CA1-8A4F-4989-9D6B-DD475C91DDF5}"/>
              </a:ext>
            </a:extLst>
          </p:cNvPr>
          <p:cNvSpPr txBox="1"/>
          <p:nvPr/>
        </p:nvSpPr>
        <p:spPr>
          <a:xfrm>
            <a:off x="2667045" y="6088014"/>
            <a:ext cx="45473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Sample Climate Change News article from NBC News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519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00B1CB-1D6E-411B-AF86-DA9C2001BAA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7314DD-C3E5-4640-8712-9627E6F6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50" y="418353"/>
            <a:ext cx="7073303" cy="305826"/>
          </a:xfrm>
        </p:spPr>
        <p:txBody>
          <a:bodyPr lIns="91440" tIns="45720" rIns="91440" bIns="45720" anchor="t"/>
          <a:lstStyle/>
          <a:p>
            <a:r>
              <a:rPr lang="en-US"/>
              <a:t>Agglomerative Analysis ...</a:t>
            </a:r>
            <a:endParaRPr lang="en-US" b="0"/>
          </a:p>
          <a:p>
            <a:r>
              <a:rPr lang="en-US" sz="1600" b="0"/>
              <a:t>                   Indian News                                              American News</a:t>
            </a:r>
            <a:endParaRPr lang="en-US" sz="16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1E97E-4BD6-43E5-9A51-6002689E2E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wrap="none" lIns="91440" tIns="45720" rIns="91440" bIns="45720" anchor="t" anchorCtr="0"/>
          <a:lstStyle/>
          <a:p>
            <a:endParaRPr lang="en-US"/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36DE0-2E02-42C7-B24C-E68C7EA54F1A}"/>
              </a:ext>
            </a:extLst>
          </p:cNvPr>
          <p:cNvSpPr txBox="1"/>
          <p:nvPr/>
        </p:nvSpPr>
        <p:spPr>
          <a:xfrm>
            <a:off x="4040920" y="1465824"/>
            <a:ext cx="45098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36EB9-4403-49B2-9F5B-439A6E3A4C1D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Calibri"/>
            </a:endParaRPr>
          </a:p>
        </p:txBody>
      </p:sp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8AD11323-912D-487E-BD5E-F15E48CA9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97" y="1208204"/>
            <a:ext cx="4151424" cy="4989255"/>
          </a:xfrm>
          <a:prstGeom prst="rect">
            <a:avLst/>
          </a:prstGeom>
        </p:spPr>
      </p:pic>
      <p:pic>
        <p:nvPicPr>
          <p:cNvPr id="10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6C1D1E2-7A94-405A-B9F3-59D32C410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494" y="1141649"/>
            <a:ext cx="3818522" cy="2559933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85AD3D1C-79B8-4FD1-8225-43258BE03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811" y="3928317"/>
            <a:ext cx="3968917" cy="23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02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11863-0FD5-4C77-8496-5E68F47902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4593AB-62B1-488F-B79E-03CC38C70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DBSCAN Clustering cont..</a:t>
            </a:r>
            <a:endParaRPr lang="en-US" b="0"/>
          </a:p>
          <a:p>
            <a:endParaRPr lang="en-US" b="0"/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913225-1A3E-485F-B45D-C9CEF3CE2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wrap="none" lIns="91440" tIns="45720" rIns="91440" bIns="45720" anchor="t" anchorCtr="0"/>
          <a:lstStyle/>
          <a:p>
            <a:r>
              <a:rPr lang="en-US"/>
              <a:t>With Bag of Words</a:t>
            </a:r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0B5F7D8-51AB-4FDC-B1BA-04E068911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9" y="1525102"/>
            <a:ext cx="3040115" cy="1634593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BEDD939-098A-49A8-BC74-72BA2281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2" y="3532903"/>
            <a:ext cx="2928957" cy="1558964"/>
          </a:xfrm>
          <a:prstGeom prst="rect">
            <a:avLst/>
          </a:prstGeom>
        </p:spPr>
      </p:pic>
      <p:pic>
        <p:nvPicPr>
          <p:cNvPr id="3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1F24789-DD51-4FD5-8FC1-4207E00F6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714" y="3480164"/>
            <a:ext cx="2890460" cy="1514786"/>
          </a:xfrm>
          <a:prstGeom prst="rect">
            <a:avLst/>
          </a:prstGeom>
        </p:spPr>
      </p:pic>
      <p:pic>
        <p:nvPicPr>
          <p:cNvPr id="6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DEB6668-4723-4541-B627-58CEAE956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872" y="1527112"/>
            <a:ext cx="2901168" cy="1489460"/>
          </a:xfrm>
          <a:prstGeom prst="rect">
            <a:avLst/>
          </a:prstGeom>
        </p:spPr>
      </p:pic>
      <p:pic>
        <p:nvPicPr>
          <p:cNvPr id="12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0EC4420-F99E-4218-9028-A7043AADB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672" y="1523111"/>
            <a:ext cx="2941214" cy="1531589"/>
          </a:xfrm>
          <a:prstGeom prst="rect">
            <a:avLst/>
          </a:prstGeom>
        </p:spPr>
      </p:pic>
      <p:pic>
        <p:nvPicPr>
          <p:cNvPr id="14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1B7BA8A-6B47-445A-B797-7218AC565F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509" y="3431385"/>
            <a:ext cx="2950618" cy="15203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C349A4-6341-4796-A1ED-48C85FA6A797}"/>
              </a:ext>
            </a:extLst>
          </p:cNvPr>
          <p:cNvSpPr txBox="1"/>
          <p:nvPr/>
        </p:nvSpPr>
        <p:spPr>
          <a:xfrm>
            <a:off x="3726782" y="10046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</a:rPr>
              <a:t>With TF-IDF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439A3A-B9AA-4D33-AC17-C94C265F4B42}"/>
              </a:ext>
            </a:extLst>
          </p:cNvPr>
          <p:cNvSpPr txBox="1"/>
          <p:nvPr/>
        </p:nvSpPr>
        <p:spPr>
          <a:xfrm>
            <a:off x="6403808" y="10046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</a:rPr>
              <a:t>With Word Vector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B8358-775B-4F6F-B6A3-3D710923DBB5}"/>
              </a:ext>
            </a:extLst>
          </p:cNvPr>
          <p:cNvSpPr txBox="1"/>
          <p:nvPr/>
        </p:nvSpPr>
        <p:spPr>
          <a:xfrm>
            <a:off x="230104" y="5426242"/>
            <a:ext cx="88116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>
                <a:latin typeface="Arial"/>
                <a:cs typeface="Arial"/>
              </a:rPr>
              <a:t>We used Bag of words, TF-IDF and Word Vector methods with GMM models.​</a:t>
            </a:r>
          </a:p>
          <a:p>
            <a:pPr>
              <a:buChar char="•"/>
            </a:pPr>
            <a:r>
              <a:rPr lang="en-US">
                <a:latin typeface="Arial"/>
                <a:cs typeface="Arial"/>
              </a:rPr>
              <a:t>We performed comparative analysis between Indian and American Newspaper</a:t>
            </a:r>
          </a:p>
        </p:txBody>
      </p:sp>
    </p:spTree>
    <p:extLst>
      <p:ext uri="{BB962C8B-B14F-4D97-AF65-F5344CB8AC3E}">
        <p14:creationId xmlns:p14="http://schemas.microsoft.com/office/powerpoint/2010/main" val="2684147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00B1CB-1D6E-411B-AF86-DA9C2001BAA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7314DD-C3E5-4640-8712-9627E6F6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50" y="418353"/>
            <a:ext cx="7073303" cy="305826"/>
          </a:xfrm>
        </p:spPr>
        <p:txBody>
          <a:bodyPr lIns="91440" tIns="45720" rIns="91440" bIns="45720" anchor="t"/>
          <a:lstStyle/>
          <a:p>
            <a:r>
              <a:rPr lang="en-US"/>
              <a:t>DBSCAN Analysis ...</a:t>
            </a:r>
            <a:endParaRPr lang="en-US" b="0"/>
          </a:p>
          <a:p>
            <a:r>
              <a:rPr lang="en-US" sz="1600" b="0"/>
              <a:t>                   Indian News                                              American News</a:t>
            </a:r>
            <a:endParaRPr lang="en-US" sz="16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1E97E-4BD6-43E5-9A51-6002689E2E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wrap="none" lIns="91440" tIns="45720" rIns="91440" bIns="45720" anchor="t" anchorCtr="0"/>
          <a:lstStyle/>
          <a:p>
            <a:endParaRPr lang="en-US"/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36DE0-2E02-42C7-B24C-E68C7EA54F1A}"/>
              </a:ext>
            </a:extLst>
          </p:cNvPr>
          <p:cNvSpPr txBox="1"/>
          <p:nvPr/>
        </p:nvSpPr>
        <p:spPr>
          <a:xfrm>
            <a:off x="4040920" y="1465824"/>
            <a:ext cx="45098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36EB9-4403-49B2-9F5B-439A6E3A4C1D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49389F1-FB89-4026-909A-DDE35C759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438" y="1211498"/>
            <a:ext cx="3181709" cy="1933345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7FC144B0-3F38-4825-AED4-292C38EDF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097" y="3018362"/>
            <a:ext cx="3001992" cy="1820503"/>
          </a:xfrm>
          <a:prstGeom prst="rect">
            <a:avLst/>
          </a:prstGeom>
        </p:spPr>
      </p:pic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4A7C989E-378D-4608-82B0-50134C13B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099" y="4710988"/>
            <a:ext cx="3088256" cy="1677344"/>
          </a:xfrm>
          <a:prstGeom prst="rect">
            <a:avLst/>
          </a:prstGeo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F2160690-7563-4A8F-9D99-2F2592C71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25" y="1286641"/>
            <a:ext cx="3253596" cy="1912455"/>
          </a:xfrm>
          <a:prstGeom prst="rect">
            <a:avLst/>
          </a:prstGeom>
        </p:spPr>
      </p:pic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B4E84649-47F1-4A55-9FFF-4DFF8EA55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05" y="3379570"/>
            <a:ext cx="2728823" cy="290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07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AD815F-7B5D-4356-A507-774B16EB8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C31FEE-030C-4DEE-BB00-92DD2FF5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LDA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142E7-1539-4AF6-9B33-56FDB08F98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13" y="913926"/>
            <a:ext cx="8691562" cy="802197"/>
          </a:xfrm>
        </p:spPr>
        <p:txBody>
          <a:bodyPr vert="horz" wrap="none" lIns="91440" tIns="45720" rIns="91440" bIns="45720" anchor="t" anchorCtr="0"/>
          <a:lstStyle/>
          <a:p>
            <a:r>
              <a:rPr lang="en-US"/>
              <a:t>LDA (Latent Dirichlet Allocation) for topic modelling of the data. . We found out the</a:t>
            </a:r>
          </a:p>
          <a:p>
            <a:r>
              <a:rPr lang="en-US"/>
              <a:t> best log likelihood and perplexity of the data for (both Indian and American news).We</a:t>
            </a: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68CB8E52-28BC-4189-8161-24D065A89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93" y="1636145"/>
            <a:ext cx="8339958" cy="466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52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364B57-7F89-4373-BD13-764D061B127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184C17-2A2D-483D-A976-FA63F7611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LDA on Indian News</a:t>
            </a: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D5E2923B-0871-4AD4-B9F9-BE6D39122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8" y="1180003"/>
            <a:ext cx="8477906" cy="3946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457317-55C2-4B01-883A-BE68121E883B}"/>
              </a:ext>
            </a:extLst>
          </p:cNvPr>
          <p:cNvSpPr txBox="1"/>
          <p:nvPr/>
        </p:nvSpPr>
        <p:spPr>
          <a:xfrm>
            <a:off x="303487" y="5440417"/>
            <a:ext cx="85764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we create a proper tabulation of top 15 keywords of every topic based on the topic weights of the terms. You can see the results above, above result being for Indian news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938A0-BF26-4313-B7E4-A5434F527F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9B0059-6FCB-4926-82E0-66BFF2CB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LDA on American News</a:t>
            </a: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CDA41B46-EDB3-445C-9709-B6DF8EBD6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93" y="1163090"/>
            <a:ext cx="8497613" cy="40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83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7109C2-DAD3-4CDC-A5A5-38D45051261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4D8ACA-3FCD-404F-80D5-DB6EEBEE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SENTIMENT POLARITY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7D8678-FF86-4A6A-A6EE-E8F97B1807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13" y="1006103"/>
            <a:ext cx="8616365" cy="1175072"/>
          </a:xfrm>
        </p:spPr>
        <p:txBody>
          <a:bodyPr vert="horz" wrap="none" lIns="91440" tIns="45720" rIns="91440" bIns="45720" anchor="t" anchorCtr="0"/>
          <a:lstStyle/>
          <a:p>
            <a:r>
              <a:rPr lang="en-US"/>
              <a:t>We have done polarity sentiment visualization of both the datasets using Textblob . </a:t>
            </a:r>
          </a:p>
          <a:p>
            <a:r>
              <a:rPr lang="en-US"/>
              <a:t>Results of which can be clearly understood by the images below. The polarities </a:t>
            </a:r>
          </a:p>
          <a:p>
            <a:r>
              <a:rPr lang="en-US"/>
              <a:t>being from –1 to 1 . -1 suggesting negative sentiment and 1 suggesting positive </a:t>
            </a:r>
          </a:p>
          <a:p>
            <a:r>
              <a:rPr lang="en-US"/>
              <a:t>sentiment.</a:t>
            </a:r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0D7F1AC7-E8F1-4BC2-AD05-59BB6E88A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80" y="2699763"/>
            <a:ext cx="3901239" cy="3060177"/>
          </a:xfrm>
          <a:prstGeom prst="rect">
            <a:avLst/>
          </a:prstGeom>
        </p:spPr>
      </p:pic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91A72110-1E69-4DBF-A0AB-DDE873FA6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755" y="2745526"/>
            <a:ext cx="4307305" cy="29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10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53786F-6D43-4C4C-BEC2-5674070D8C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80DBEF-C631-47CD-94F4-220D6217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0" y="403313"/>
            <a:ext cx="8747128" cy="535863"/>
          </a:xfrm>
        </p:spPr>
        <p:txBody>
          <a:bodyPr lIns="91440" tIns="45720" rIns="91440" bIns="45720" anchor="t"/>
          <a:lstStyle/>
          <a:p>
            <a:r>
              <a:rPr lang="en-US"/>
              <a:t>EVALUATION OF CLUSTERING ALGORITHMS</a:t>
            </a:r>
            <a:endParaRPr lang="en-US" b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0CCB1-B92A-4524-9CD4-DC038E5817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13" y="1111379"/>
            <a:ext cx="8691562" cy="2588782"/>
          </a:xfrm>
        </p:spPr>
        <p:txBody>
          <a:bodyPr vert="horz" wrap="none" lIns="91440" tIns="45720" rIns="91440" bIns="45720" anchor="t" anchorCtr="0"/>
          <a:lstStyle/>
          <a:p>
            <a:pPr marL="285750" indent="-285750">
              <a:buChar char="•"/>
            </a:pPr>
            <a:r>
              <a:rPr lang="en-US"/>
              <a:t>8 , 9 and 4 are average clusters for Indian news and   8 , 6 and 4 are average </a:t>
            </a:r>
          </a:p>
          <a:p>
            <a:r>
              <a:rPr lang="en-US"/>
              <a:t>    Cluster for American news for bag of words, TF-IDF and </a:t>
            </a:r>
            <a:r>
              <a:rPr lang="en-US" err="1"/>
              <a:t>WordVectors</a:t>
            </a:r>
            <a:r>
              <a:rPr lang="en-US"/>
              <a:t> </a:t>
            </a:r>
          </a:p>
          <a:p>
            <a:r>
              <a:rPr lang="en-US"/>
              <a:t>     respectively.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For Indian news we decide to take an approximate average of 8 clusters for the</a:t>
            </a:r>
          </a:p>
          <a:p>
            <a:r>
              <a:rPr lang="en-US"/>
              <a:t>      Kmeans algorithm . </a:t>
            </a:r>
          </a:p>
          <a:p>
            <a:endParaRPr lang="en-US"/>
          </a:p>
          <a:p>
            <a:pPr marL="285750" indent="-285750">
              <a:buChar char="•"/>
            </a:pPr>
            <a:r>
              <a:rPr lang="en-US"/>
              <a:t>For American news we take an approximation of 6 clusters for American news</a:t>
            </a:r>
          </a:p>
          <a:p>
            <a:r>
              <a:rPr lang="en-US"/>
              <a:t>     by the mean of these values.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C61B4-3096-4E29-A188-6D20A06144D5}"/>
              </a:ext>
            </a:extLst>
          </p:cNvPr>
          <p:cNvSpPr txBox="1"/>
          <p:nvPr/>
        </p:nvSpPr>
        <p:spPr>
          <a:xfrm>
            <a:off x="224040" y="3696703"/>
            <a:ext cx="849579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Two types of Evaluation: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Internal Evaluation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External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>
                <a:cs typeface="Calibri"/>
              </a:rPr>
              <a:t>Evaluation(</a:t>
            </a:r>
            <a:r>
              <a:rPr lang="en-US">
                <a:ea typeface="+mn-lt"/>
                <a:cs typeface="+mn-lt"/>
              </a:rPr>
              <a:t>We have just done manual external examination)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23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E0138-23C8-4B20-8CAD-73E3DA6E36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7AA18-2424-4013-AF7A-22501BB55E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V="1">
            <a:off x="227013" y="6093893"/>
            <a:ext cx="8556838" cy="1101858"/>
          </a:xfrm>
        </p:spPr>
        <p:txBody>
          <a:bodyPr vert="horz" lIns="91440" tIns="45720" rIns="91440" bIns="45720" anchor="t"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7C021-D888-4420-AD62-073689AB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E4A62D-FC48-4744-BCF4-B16868734D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wrap="none" lIns="91440" tIns="45720" rIns="91440" bIns="45720" anchor="t" anchorCtr="0"/>
          <a:lstStyle/>
          <a:p>
            <a:r>
              <a:rPr lang="en-US"/>
              <a:t>    </a:t>
            </a:r>
            <a:r>
              <a:rPr lang="en-US" err="1"/>
              <a:t>Kmeans</a:t>
            </a:r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E84CBF3-A035-4A54-9CA9-B1FAA3515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9" y="1415255"/>
            <a:ext cx="8708231" cy="955675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7EEE4AE-FF3A-4DF5-BAFE-85BD9EDF4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6" y="2797827"/>
            <a:ext cx="4229100" cy="890868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59661FAE-7F57-4029-ABB7-08DD004A3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4032747"/>
            <a:ext cx="4121943" cy="1092795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1236E05B-D8EF-42E2-93E4-5102D432F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" y="5483870"/>
            <a:ext cx="4450556" cy="1048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C837CB-B2D1-4BA9-ABD9-29DA7CFA680B}"/>
              </a:ext>
            </a:extLst>
          </p:cNvPr>
          <p:cNvSpPr txBox="1"/>
          <p:nvPr/>
        </p:nvSpPr>
        <p:spPr>
          <a:xfrm>
            <a:off x="221457" y="2428875"/>
            <a:ext cx="5722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</a:rPr>
              <a:t>GMM</a:t>
            </a:r>
            <a:endParaRPr lang="en-US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195D0FBE-E404-43D2-B6F1-1EE3CF814C8E}"/>
              </a:ext>
            </a:extLst>
          </p:cNvPr>
          <p:cNvSpPr txBox="1"/>
          <p:nvPr/>
        </p:nvSpPr>
        <p:spPr>
          <a:xfrm flipV="1">
            <a:off x="3086100" y="3241120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195D0FBE-E404-43D2-B6F1-1EE3CF814C8E}"/>
              </a:ext>
            </a:extLst>
          </p:cNvPr>
          <p:cNvSpPr txBox="1"/>
          <p:nvPr/>
        </p:nvSpPr>
        <p:spPr>
          <a:xfrm>
            <a:off x="342900" y="3774759"/>
            <a:ext cx="272891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Agglomerative</a:t>
            </a:r>
            <a:endParaRPr 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195D0FBE-E404-43D2-B6F1-1EE3CF814C8E}"/>
              </a:ext>
            </a:extLst>
          </p:cNvPr>
          <p:cNvSpPr txBox="1"/>
          <p:nvPr/>
        </p:nvSpPr>
        <p:spPr>
          <a:xfrm>
            <a:off x="385763" y="5196364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DBSCAN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76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7631E-0C07-2C46-A7C6-D7ADDACCE4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51398-1BF7-2646-A2B2-94AB1024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br>
              <a:rPr lang="en-US"/>
            </a:b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98CE9-6904-7C41-BC2A-5FC77C174C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13" y="1030684"/>
            <a:ext cx="8691562" cy="5421028"/>
          </a:xfrm>
        </p:spPr>
        <p:txBody>
          <a:bodyPr vert="horz" wrap="none" lIns="91440" tIns="45720" rIns="91440" bIns="45720" anchor="t" anchorCtr="0"/>
          <a:lstStyle/>
          <a:p>
            <a:pPr marL="285750" indent="-285750">
              <a:buChar char="•"/>
            </a:pPr>
            <a:r>
              <a:rPr lang="en-US"/>
              <a:t>We can conclude that various countries </a:t>
            </a:r>
            <a:r>
              <a:rPr lang="en-US">
                <a:solidFill>
                  <a:srgbClr val="000000"/>
                </a:solidFill>
              </a:rPr>
              <a:t>have</a:t>
            </a:r>
            <a:r>
              <a:rPr lang="en-US"/>
              <a:t> different concerns with the climate</a:t>
            </a:r>
          </a:p>
          <a:p>
            <a:r>
              <a:rPr lang="en-US"/>
              <a:t>     change. </a:t>
            </a:r>
          </a:p>
          <a:p>
            <a:pPr marL="285750" indent="-285750">
              <a:buChar char="•"/>
            </a:pPr>
            <a:r>
              <a:rPr lang="en-US"/>
              <a:t>We can observe that developed nations like the US are concerned more</a:t>
            </a:r>
          </a:p>
          <a:p>
            <a:r>
              <a:rPr lang="en-US"/>
              <a:t>     with the carbon emissions, fire etc. </a:t>
            </a:r>
          </a:p>
          <a:p>
            <a:pPr marL="285750" indent="-285750">
              <a:buChar char="•"/>
            </a:pPr>
            <a:r>
              <a:rPr lang="en-US"/>
              <a:t>We can notice that tropical counties like India has monsoons, air </a:t>
            </a:r>
            <a:r>
              <a:rPr lang="en-US" err="1"/>
              <a:t>pollution,forest</a:t>
            </a:r>
            <a:r>
              <a:rPr lang="en-US"/>
              <a:t> </a:t>
            </a:r>
          </a:p>
          <a:p>
            <a:r>
              <a:rPr lang="en-US"/>
              <a:t>    Ministry, government, ice levels due to global warming as concerns.</a:t>
            </a:r>
          </a:p>
          <a:p>
            <a:pPr marL="285750" indent="-285750">
              <a:buChar char="•"/>
            </a:pPr>
            <a:r>
              <a:rPr lang="en-US" err="1"/>
              <a:t>Silhoutte</a:t>
            </a:r>
            <a:r>
              <a:rPr lang="en-US"/>
              <a:t> score and </a:t>
            </a:r>
            <a:r>
              <a:rPr lang="en-US" err="1"/>
              <a:t>Calinski</a:t>
            </a:r>
            <a:r>
              <a:rPr lang="en-US"/>
              <a:t> </a:t>
            </a:r>
            <a:r>
              <a:rPr lang="en-US" err="1"/>
              <a:t>Harabasz</a:t>
            </a:r>
            <a:r>
              <a:rPr lang="en-US"/>
              <a:t> score are high when clustered using </a:t>
            </a:r>
          </a:p>
          <a:p>
            <a:r>
              <a:rPr lang="en-US"/>
              <a:t>     </a:t>
            </a:r>
            <a:r>
              <a:rPr lang="en-US" err="1"/>
              <a:t>KMeans</a:t>
            </a:r>
            <a:r>
              <a:rPr lang="en-US"/>
              <a:t> algorithm.</a:t>
            </a:r>
          </a:p>
          <a:p>
            <a:pPr marL="285750" indent="-285750">
              <a:buChar char="•"/>
            </a:pPr>
            <a:r>
              <a:rPr lang="en-US"/>
              <a:t>Davies </a:t>
            </a:r>
            <a:r>
              <a:rPr lang="en-US" err="1"/>
              <a:t>Bouldian</a:t>
            </a:r>
            <a:r>
              <a:rPr lang="en-US"/>
              <a:t> score is the lowest for the DBSCAN algorithm. </a:t>
            </a:r>
          </a:p>
          <a:p>
            <a:pPr marL="285750" indent="-285750">
              <a:buChar char="•"/>
            </a:pPr>
            <a:r>
              <a:rPr lang="en-US"/>
              <a:t>In the long term, </a:t>
            </a:r>
            <a:r>
              <a:rPr lang="en-US" err="1"/>
              <a:t>KMeans</a:t>
            </a:r>
            <a:r>
              <a:rPr lang="en-US"/>
              <a:t> would be a nice choice to cluster the data related to </a:t>
            </a:r>
          </a:p>
          <a:p>
            <a:r>
              <a:rPr lang="en-US"/>
              <a:t>     climate change.</a:t>
            </a:r>
          </a:p>
          <a:p>
            <a:pPr marL="285750" indent="-285750">
              <a:buChar char="•"/>
            </a:pPr>
            <a:r>
              <a:rPr lang="en-US"/>
              <a:t>Thus, this pipeline of using 3 vectorizers for forming clusters with various models</a:t>
            </a:r>
          </a:p>
          <a:p>
            <a:r>
              <a:rPr lang="en-US"/>
              <a:t>     ,evaluating the model's cluster's manually, averaging the best cluster values and </a:t>
            </a:r>
          </a:p>
          <a:p>
            <a:r>
              <a:rPr lang="en-US"/>
              <a:t>     performing an internal evaluation analysis with BERT as a vectorizer can be </a:t>
            </a:r>
          </a:p>
          <a:p>
            <a:r>
              <a:rPr lang="en-US"/>
              <a:t>     a good approach to see this not only as a project but as a product for clustering</a:t>
            </a:r>
          </a:p>
          <a:p>
            <a:r>
              <a:rPr lang="en-US"/>
              <a:t>     news articles which various government </a:t>
            </a:r>
            <a:r>
              <a:rPr lang="en-US" err="1"/>
              <a:t>organisations</a:t>
            </a:r>
            <a:r>
              <a:rPr lang="en-US"/>
              <a:t>, companies and news </a:t>
            </a:r>
          </a:p>
          <a:p>
            <a:r>
              <a:rPr lang="en-US"/>
              <a:t>     channels could put to use.</a:t>
            </a:r>
          </a:p>
          <a:p>
            <a:pPr marL="285750" indent="-285750">
              <a:buChar char="•"/>
            </a:pPr>
            <a:r>
              <a:rPr lang="en-US"/>
              <a:t>Also we got more negative sentiments for Indian news compared to American </a:t>
            </a:r>
          </a:p>
          <a:p>
            <a:r>
              <a:rPr lang="en-US"/>
              <a:t>    news for a polarity based general analysis of the text using </a:t>
            </a:r>
            <a:r>
              <a:rPr lang="en-US" err="1"/>
              <a:t>Textblob</a:t>
            </a:r>
            <a:r>
              <a:rPr lang="en-US"/>
              <a:t>.</a:t>
            </a:r>
          </a:p>
          <a:p>
            <a:pPr marL="285750" indent="-285750"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90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6FB192-892C-E640-8CE1-80C656F26F7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FA2351-8AAC-614B-A1AF-E79BFD55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Workflow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9EEE2B-6F85-7742-BD1E-92D041148436}"/>
              </a:ext>
            </a:extLst>
          </p:cNvPr>
          <p:cNvSpPr/>
          <p:nvPr/>
        </p:nvSpPr>
        <p:spPr>
          <a:xfrm>
            <a:off x="760288" y="1469203"/>
            <a:ext cx="1690218" cy="1145600"/>
          </a:xfrm>
          <a:prstGeom prst="rect">
            <a:avLst/>
          </a:prstGeom>
          <a:solidFill>
            <a:srgbClr val="B12C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 through scrape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352B67-2242-CB45-A71D-B11F97846D09}"/>
              </a:ext>
            </a:extLst>
          </p:cNvPr>
          <p:cNvSpPr/>
          <p:nvPr/>
        </p:nvSpPr>
        <p:spPr>
          <a:xfrm>
            <a:off x="3316840" y="1469203"/>
            <a:ext cx="1690218" cy="1145600"/>
          </a:xfrm>
          <a:prstGeom prst="rect">
            <a:avLst/>
          </a:prstGeom>
          <a:solidFill>
            <a:srgbClr val="B12C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pre-processing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6D0E65-F1D8-754F-A0C5-A3E343BF2993}"/>
              </a:ext>
            </a:extLst>
          </p:cNvPr>
          <p:cNvSpPr/>
          <p:nvPr/>
        </p:nvSpPr>
        <p:spPr>
          <a:xfrm>
            <a:off x="5914489" y="1469203"/>
            <a:ext cx="1690218" cy="1145600"/>
          </a:xfrm>
          <a:prstGeom prst="rect">
            <a:avLst/>
          </a:prstGeom>
          <a:solidFill>
            <a:srgbClr val="B12C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EDA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28BD3D-6484-7843-9BD5-E894CDDFB006}"/>
              </a:ext>
            </a:extLst>
          </p:cNvPr>
          <p:cNvSpPr/>
          <p:nvPr/>
        </p:nvSpPr>
        <p:spPr>
          <a:xfrm>
            <a:off x="760288" y="3423860"/>
            <a:ext cx="1690218" cy="1145600"/>
          </a:xfrm>
          <a:prstGeom prst="rect">
            <a:avLst/>
          </a:prstGeom>
          <a:solidFill>
            <a:srgbClr val="B12C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Clustering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F0D8C7-FB7A-D540-9494-ECAB0E469BEE}"/>
              </a:ext>
            </a:extLst>
          </p:cNvPr>
          <p:cNvSpPr/>
          <p:nvPr/>
        </p:nvSpPr>
        <p:spPr>
          <a:xfrm>
            <a:off x="3316840" y="3423860"/>
            <a:ext cx="1690218" cy="1145600"/>
          </a:xfrm>
          <a:prstGeom prst="rect">
            <a:avLst/>
          </a:prstGeom>
          <a:solidFill>
            <a:srgbClr val="B12C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Evaluation 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BED0DF-087F-8141-ACDA-8F251583E896}"/>
              </a:ext>
            </a:extLst>
          </p:cNvPr>
          <p:cNvSpPr/>
          <p:nvPr/>
        </p:nvSpPr>
        <p:spPr>
          <a:xfrm>
            <a:off x="5914489" y="3423860"/>
            <a:ext cx="1690218" cy="1145600"/>
          </a:xfrm>
          <a:prstGeom prst="rect">
            <a:avLst/>
          </a:prstGeom>
          <a:solidFill>
            <a:srgbClr val="B12C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Analysis of Experiment results 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B5FD886-5FC5-4A1A-9938-2A83D2B87EA2}"/>
              </a:ext>
            </a:extLst>
          </p:cNvPr>
          <p:cNvCxnSpPr/>
          <p:nvPr/>
        </p:nvCxnSpPr>
        <p:spPr>
          <a:xfrm>
            <a:off x="2452852" y="1999594"/>
            <a:ext cx="861847" cy="7881"/>
          </a:xfrm>
          <a:prstGeom prst="straightConnector1">
            <a:avLst/>
          </a:prstGeom>
          <a:ln w="28575">
            <a:solidFill>
              <a:srgbClr val="B12C3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BC85D0-71B3-40E5-9D1A-4145AE3DE5C3}"/>
              </a:ext>
            </a:extLst>
          </p:cNvPr>
          <p:cNvCxnSpPr>
            <a:cxnSpLocks/>
          </p:cNvCxnSpPr>
          <p:nvPr/>
        </p:nvCxnSpPr>
        <p:spPr>
          <a:xfrm>
            <a:off x="5047593" y="1960180"/>
            <a:ext cx="861847" cy="7881"/>
          </a:xfrm>
          <a:prstGeom prst="straightConnector1">
            <a:avLst/>
          </a:prstGeom>
          <a:ln w="28575">
            <a:solidFill>
              <a:srgbClr val="B12C3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81BB62-B0CA-4CD0-80F9-95733569FFF5}"/>
              </a:ext>
            </a:extLst>
          </p:cNvPr>
          <p:cNvCxnSpPr/>
          <p:nvPr/>
        </p:nvCxnSpPr>
        <p:spPr>
          <a:xfrm>
            <a:off x="1549618" y="2876550"/>
            <a:ext cx="7880" cy="559675"/>
          </a:xfrm>
          <a:prstGeom prst="straightConnector1">
            <a:avLst/>
          </a:prstGeom>
          <a:ln w="28575">
            <a:solidFill>
              <a:srgbClr val="B12C3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BD8A49-924D-4318-BCE2-6650DBAA6508}"/>
              </a:ext>
            </a:extLst>
          </p:cNvPr>
          <p:cNvCxnSpPr/>
          <p:nvPr/>
        </p:nvCxnSpPr>
        <p:spPr>
          <a:xfrm flipV="1">
            <a:off x="1534837" y="2869652"/>
            <a:ext cx="5282760" cy="5257"/>
          </a:xfrm>
          <a:prstGeom prst="straightConnector1">
            <a:avLst/>
          </a:prstGeom>
          <a:ln w="28575">
            <a:solidFill>
              <a:srgbClr val="B12C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2C7AC0-AC01-4EF2-9C04-6332068B7767}"/>
              </a:ext>
            </a:extLst>
          </p:cNvPr>
          <p:cNvCxnSpPr/>
          <p:nvPr/>
        </p:nvCxnSpPr>
        <p:spPr>
          <a:xfrm flipH="1">
            <a:off x="6802819" y="2518541"/>
            <a:ext cx="5256" cy="342899"/>
          </a:xfrm>
          <a:prstGeom prst="straightConnector1">
            <a:avLst/>
          </a:prstGeom>
          <a:ln w="28575">
            <a:solidFill>
              <a:srgbClr val="B12C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613887-33FA-4E51-BB72-61403384425E}"/>
              </a:ext>
            </a:extLst>
          </p:cNvPr>
          <p:cNvCxnSpPr>
            <a:cxnSpLocks/>
          </p:cNvCxnSpPr>
          <p:nvPr/>
        </p:nvCxnSpPr>
        <p:spPr>
          <a:xfrm>
            <a:off x="2452852" y="3989990"/>
            <a:ext cx="861847" cy="7881"/>
          </a:xfrm>
          <a:prstGeom prst="straightConnector1">
            <a:avLst/>
          </a:prstGeom>
          <a:ln w="28575">
            <a:solidFill>
              <a:srgbClr val="B12C3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EF5CCF-C73A-4ED2-9389-5F68CF02EB63}"/>
              </a:ext>
            </a:extLst>
          </p:cNvPr>
          <p:cNvCxnSpPr>
            <a:cxnSpLocks/>
          </p:cNvCxnSpPr>
          <p:nvPr/>
        </p:nvCxnSpPr>
        <p:spPr>
          <a:xfrm>
            <a:off x="5008179" y="3989990"/>
            <a:ext cx="861847" cy="7881"/>
          </a:xfrm>
          <a:prstGeom prst="straightConnector1">
            <a:avLst/>
          </a:prstGeom>
          <a:ln w="28575">
            <a:solidFill>
              <a:srgbClr val="B12C3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816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397324-0895-7B4B-9CE2-70560766B2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09CA5-B304-C44B-9C87-069D8F8327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709351"/>
            <a:ext cx="7836353" cy="4384542"/>
          </a:xfrm>
        </p:spPr>
        <p:txBody>
          <a:bodyPr vert="horz" lIns="91440" tIns="45720" rIns="91440" bIns="45720" anchor="t"/>
          <a:lstStyle/>
          <a:p>
            <a:r>
              <a:rPr lang="en-US"/>
              <a:t>We can improve the results more by doing an external evaluation again of all the results of the newly found best algorithms.</a:t>
            </a:r>
          </a:p>
          <a:p>
            <a:r>
              <a:rPr lang="en-US"/>
              <a:t> We can also use these newly found clusters to manually label the data and do a sentiment analysis of all the data.</a:t>
            </a:r>
          </a:p>
          <a:p>
            <a:r>
              <a:rPr lang="en-US"/>
              <a:t>We can do a general as well as an </a:t>
            </a:r>
            <a:r>
              <a:rPr lang="en-US" err="1"/>
              <a:t>indepth</a:t>
            </a:r>
            <a:r>
              <a:rPr lang="en-US"/>
              <a:t> emotional sentiment </a:t>
            </a:r>
            <a:r>
              <a:rPr lang="en-US" err="1"/>
              <a:t>analyis</a:t>
            </a:r>
            <a:r>
              <a:rPr lang="en-US"/>
              <a:t> and create a sentiment predicting model ,so we can use this in the industry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128EFD-5C7F-5642-9CF8-A90F20F7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155861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Group 11</a:t>
            </a:r>
          </a:p>
        </p:txBody>
      </p:sp>
    </p:spTree>
    <p:extLst>
      <p:ext uri="{BB962C8B-B14F-4D97-AF65-F5344CB8AC3E}">
        <p14:creationId xmlns:p14="http://schemas.microsoft.com/office/powerpoint/2010/main" val="2029764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810CEE-AE44-DC49-BFC7-2E6F2D7D0F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FB905E-B0D5-C440-957E-6CB5D33DE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Scraping</a:t>
            </a:r>
            <a:br>
              <a:rPr lang="en-US"/>
            </a:b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28936-C2B8-0E4E-A0FC-27C2B95D40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13" y="1006103"/>
            <a:ext cx="8691562" cy="867887"/>
          </a:xfrm>
        </p:spPr>
        <p:txBody>
          <a:bodyPr vert="horz" wrap="none" lIns="91440" tIns="45720" rIns="91440" bIns="45720" anchor="t" anchorCtr="0"/>
          <a:lstStyle/>
          <a:p>
            <a:r>
              <a:rPr lang="en-US"/>
              <a:t>Scraping the 1000 articles texts on climate change including title and description </a:t>
            </a:r>
          </a:p>
          <a:p>
            <a:r>
              <a:rPr lang="en-US"/>
              <a:t>From Indian and American websites and store the data into a file using selenium 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FFFDD29F-6DC8-4131-B3DD-2730E21F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6" y="1764053"/>
            <a:ext cx="9029697" cy="455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45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5626F-55C7-4861-A593-3DFC509FFB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956D0E-389F-4E16-9787-3BA75515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Web Scraping</a:t>
            </a:r>
          </a:p>
        </p:txBody>
      </p:sp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5862CF4-F7D9-4F34-9977-802877F20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9" y="950402"/>
            <a:ext cx="8747234" cy="527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47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F3F012-DCD8-7D45-9EEA-F3E73DDA1B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8465E4-D2CD-384A-B9C1-F4D3DA69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Scrapped data from Indian Website</a:t>
            </a:r>
            <a:br>
              <a:rPr lang="en-US"/>
            </a:br>
            <a:r>
              <a:rPr lang="en-US"/>
              <a:t> 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322B7C3-766C-46B7-A79B-469E3C03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17" y="951801"/>
            <a:ext cx="6445635" cy="506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28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CD9E6A-AB70-D74E-82A9-7DACE62D5BA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CD3218-82B3-514E-B1FF-76199360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Scrapped data from American Website</a:t>
            </a:r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67D33632-BCBF-4B3F-87E2-26A5058FE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69" y="953429"/>
            <a:ext cx="7170682" cy="518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07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AB39B8-84BD-4542-A833-F4A9D2E987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CD2401-0339-3643-B5EB-3CA3694F7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Pre-processing</a:t>
            </a: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775543B-3C45-42CB-A80D-DD2B26006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25" y="1069004"/>
            <a:ext cx="6947337" cy="4358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BC66-80D1-429C-9DDA-A00FCC4D2457}"/>
              </a:ext>
            </a:extLst>
          </p:cNvPr>
          <p:cNvSpPr txBox="1"/>
          <p:nvPr/>
        </p:nvSpPr>
        <p:spPr>
          <a:xfrm>
            <a:off x="888124" y="5532383"/>
            <a:ext cx="73020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Combine the all website data of American news  in a data frame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762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397D2-62B2-4E06-8670-4FC160E566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257271-EC83-49AA-9D6B-8025BB7E3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Data Pre-processing</a:t>
            </a:r>
            <a:br>
              <a:rPr lang="en-US"/>
            </a:br>
            <a:br>
              <a:rPr lang="en-US"/>
            </a:br>
            <a:endParaRPr lang="en-US" b="0"/>
          </a:p>
          <a:p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3CCEA29-7116-4F0A-9196-E101692D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39" y="952662"/>
            <a:ext cx="7282355" cy="4381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709298-2356-4418-9A6D-0EEB397F823C}"/>
              </a:ext>
            </a:extLst>
          </p:cNvPr>
          <p:cNvSpPr txBox="1"/>
          <p:nvPr/>
        </p:nvSpPr>
        <p:spPr>
          <a:xfrm>
            <a:off x="737037" y="5486400"/>
            <a:ext cx="74334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Clean up text using Regex and NLTK library, remove all punctuation, stopwords and special words like news, government and space from text and lower case all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0052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Application>Microsoft Office PowerPoint</Application>
  <PresentationFormat>On-screen Show (4:3)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Introduction </vt:lpstr>
      <vt:lpstr>Project Workflow</vt:lpstr>
      <vt:lpstr>Web Scraping </vt:lpstr>
      <vt:lpstr>Web Scraping</vt:lpstr>
      <vt:lpstr>Scrapped data from Indian Website  </vt:lpstr>
      <vt:lpstr>Scrapped data from American Website</vt:lpstr>
      <vt:lpstr>Data Pre-processing  </vt:lpstr>
      <vt:lpstr>Data Pre-processing   </vt:lpstr>
      <vt:lpstr>Vectorization</vt:lpstr>
      <vt:lpstr>Vectorization </vt:lpstr>
      <vt:lpstr>Clustering </vt:lpstr>
      <vt:lpstr>K Means Comparative Analysis</vt:lpstr>
      <vt:lpstr>K Means Comparative Analysis cont...    </vt:lpstr>
      <vt:lpstr>K Means Comparative Analysis cont...    </vt:lpstr>
      <vt:lpstr>GMM Comparative Analysis</vt:lpstr>
      <vt:lpstr>GMM Comparative Analysis cont...    </vt:lpstr>
      <vt:lpstr>Agglomerative  Clustering </vt:lpstr>
      <vt:lpstr>Agglomerative Clustering  </vt:lpstr>
      <vt:lpstr>Agglomerative Analysis ...                    Indian News                                              American News</vt:lpstr>
      <vt:lpstr>DBSCAN Clustering cont..  </vt:lpstr>
      <vt:lpstr>DBSCAN Analysis ...                    Indian News                                              American News</vt:lpstr>
      <vt:lpstr>LDA</vt:lpstr>
      <vt:lpstr>LDA on Indian News</vt:lpstr>
      <vt:lpstr>LDA on American News</vt:lpstr>
      <vt:lpstr>SENTIMENT POLARITY </vt:lpstr>
      <vt:lpstr>EVALUATION OF CLUSTERING ALGORITHMS</vt:lpstr>
      <vt:lpstr>Results</vt:lpstr>
      <vt:lpstr>Conclusion </vt:lpstr>
      <vt:lpstr>Future Work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revision>2</cp:revision>
  <cp:lastPrinted>2016-08-09T14:57:31Z</cp:lastPrinted>
  <dcterms:created xsi:type="dcterms:W3CDTF">2013-11-01T14:42:31Z</dcterms:created>
  <dcterms:modified xsi:type="dcterms:W3CDTF">2021-12-18T00:39:41Z</dcterms:modified>
</cp:coreProperties>
</file>